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5" r:id="rId3"/>
    <p:sldId id="336" r:id="rId4"/>
    <p:sldId id="337" r:id="rId5"/>
    <p:sldId id="296" r:id="rId6"/>
    <p:sldId id="299" r:id="rId7"/>
    <p:sldId id="300" r:id="rId8"/>
    <p:sldId id="301" r:id="rId9"/>
    <p:sldId id="289" r:id="rId10"/>
    <p:sldId id="257" r:id="rId11"/>
    <p:sldId id="290" r:id="rId12"/>
    <p:sldId id="291" r:id="rId13"/>
    <p:sldId id="292" r:id="rId14"/>
    <p:sldId id="293" r:id="rId15"/>
    <p:sldId id="294" r:id="rId16"/>
    <p:sldId id="295" r:id="rId17"/>
    <p:sldId id="297" r:id="rId18"/>
    <p:sldId id="298" r:id="rId19"/>
    <p:sldId id="303" r:id="rId20"/>
    <p:sldId id="34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05F2-F127-41F7-A670-8C4CC4E041EC}" type="datetimeFigureOut">
              <a:rPr lang="en-IN" smtClean="0"/>
              <a:t>29-01-2013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7264-99F2-4400-9900-5BE3ECF16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193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05F2-F127-41F7-A670-8C4CC4E041EC}" type="datetimeFigureOut">
              <a:rPr lang="en-IN" smtClean="0"/>
              <a:t>29-01-2013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7264-99F2-4400-9900-5BE3ECF16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543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05F2-F127-41F7-A670-8C4CC4E041EC}" type="datetimeFigureOut">
              <a:rPr lang="en-IN" smtClean="0"/>
              <a:t>29-01-2013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7264-99F2-4400-9900-5BE3ECF16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7441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1" name="Rectangle 3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altLang="ja-JP" dirty="0" smtClean="0"/>
              <a:t>Click to edit Master subtitle style</a:t>
            </a:r>
            <a:endParaRPr lang="en-US" altLang="ja-JP" dirty="0"/>
          </a:p>
        </p:txBody>
      </p:sp>
      <p:sp>
        <p:nvSpPr>
          <p:cNvPr id="8" name="Rectangle 31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828800" y="4699000"/>
            <a:ext cx="54864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kumimoji="1" sz="2000" b="1">
                <a:solidFill>
                  <a:srgbClr val="000099"/>
                </a:solidFill>
                <a:latin typeface="+mj-lt"/>
                <a:ea typeface="Osaka"/>
                <a:cs typeface="Osaka"/>
              </a:defRPr>
            </a:lvl1pPr>
          </a:lstStyle>
          <a:p>
            <a:fld id="{D7B87B12-2FF1-405A-9B20-BFE11DBBED9A}" type="datetime1">
              <a:rPr lang="en-US" smtClean="0"/>
              <a:t>1/29/2013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9109" y="6523508"/>
            <a:ext cx="8609428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http://172.16.158.73/CIG/image.php?src=CIG/Admin/Photos/JPG/file_2_5_6_2010_8_39_34_722_12.jpg&amp;w=19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826" y="5219700"/>
            <a:ext cx="1670538" cy="1209676"/>
          </a:xfrm>
          <a:prstGeom prst="rect">
            <a:avLst/>
          </a:prstGeom>
          <a:noFill/>
        </p:spPr>
      </p:pic>
      <p:pic>
        <p:nvPicPr>
          <p:cNvPr id="20" name="Picture 20" descr="http://172.16.158.73/CIG/image.php?src=CIG/Admin/Photos/JPG/file_2_5_6_2010_9_35_48_553_4.jpg&amp;w=190&amp;h=150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0846" y="5219700"/>
            <a:ext cx="1670538" cy="1207008"/>
          </a:xfrm>
          <a:prstGeom prst="rect">
            <a:avLst/>
          </a:prstGeom>
          <a:noFill/>
        </p:spPr>
      </p:pic>
      <p:pic>
        <p:nvPicPr>
          <p:cNvPr id="21" name="Picture 28" descr="http://172.16.158.73/CIG/image.php?src=CIG/Admin/Photos/JPG/file_9_3_5_2010_17_9_8_151_23.jpg&amp;w=190&amp;h=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8020" y="5219700"/>
            <a:ext cx="1670538" cy="1209676"/>
          </a:xfrm>
          <a:prstGeom prst="rect">
            <a:avLst/>
          </a:prstGeom>
          <a:noFill/>
        </p:spPr>
      </p:pic>
      <p:pic>
        <p:nvPicPr>
          <p:cNvPr id="22" name="Picture 8" descr="C:\Documents and Settings\gusurya\Desktop\New Folder\mp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861" y="5219700"/>
            <a:ext cx="1683807" cy="1207008"/>
          </a:xfrm>
          <a:prstGeom prst="rect">
            <a:avLst/>
          </a:prstGeom>
          <a:noFill/>
        </p:spPr>
      </p:pic>
      <p:pic>
        <p:nvPicPr>
          <p:cNvPr id="23" name="Picture 22" descr="3.pn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27631" y="5219700"/>
            <a:ext cx="1671242" cy="1207008"/>
          </a:xfrm>
          <a:prstGeom prst="rect">
            <a:avLst/>
          </a:prstGeom>
        </p:spPr>
      </p:pic>
      <p:pic>
        <p:nvPicPr>
          <p:cNvPr id="14" name="Picture 13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45802" y="1196752"/>
            <a:ext cx="1452398" cy="1216152"/>
          </a:xfrm>
          <a:prstGeom prst="rect">
            <a:avLst/>
          </a:prstGeom>
        </p:spPr>
      </p:pic>
      <p:pic>
        <p:nvPicPr>
          <p:cNvPr id="13" name="Picture 2" descr="C:\Users\shivam.kataria\Desktop\Cairn Energy\Project Disha logo.jpg"/>
          <p:cNvPicPr>
            <a:picLocks noChangeAspect="1" noChangeArrowheads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0" y="2507125"/>
            <a:ext cx="2971800" cy="11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61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05F2-F127-41F7-A670-8C4CC4E041EC}" type="datetimeFigureOut">
              <a:rPr lang="en-IN" smtClean="0"/>
              <a:t>29-01-2013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7264-99F2-4400-9900-5BE3ECF16D56}" type="slidenum">
              <a:rPr lang="en-IN" smtClean="0"/>
              <a:t>‹#›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17703" r="26194" b="27203"/>
          <a:stretch/>
        </p:blipFill>
        <p:spPr bwMode="auto">
          <a:xfrm>
            <a:off x="251520" y="260648"/>
            <a:ext cx="1855695" cy="43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73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05F2-F127-41F7-A670-8C4CC4E041EC}" type="datetimeFigureOut">
              <a:rPr lang="en-IN" smtClean="0"/>
              <a:t>29-01-2013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7264-99F2-4400-9900-5BE3ECF16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247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05F2-F127-41F7-A670-8C4CC4E041EC}" type="datetimeFigureOut">
              <a:rPr lang="en-IN" smtClean="0"/>
              <a:t>29-01-2013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7264-99F2-4400-9900-5BE3ECF16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1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05F2-F127-41F7-A670-8C4CC4E041EC}" type="datetimeFigureOut">
              <a:rPr lang="en-IN" smtClean="0"/>
              <a:t>29-01-2013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7264-99F2-4400-9900-5BE3ECF16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56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05F2-F127-41F7-A670-8C4CC4E041EC}" type="datetimeFigureOut">
              <a:rPr lang="en-IN" smtClean="0"/>
              <a:t>29-01-2013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7264-99F2-4400-9900-5BE3ECF16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221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05F2-F127-41F7-A670-8C4CC4E041EC}" type="datetimeFigureOut">
              <a:rPr lang="en-IN" smtClean="0"/>
              <a:t>29-01-2013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7264-99F2-4400-9900-5BE3ECF16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037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05F2-F127-41F7-A670-8C4CC4E041EC}" type="datetimeFigureOut">
              <a:rPr lang="en-IN" smtClean="0"/>
              <a:t>29-01-2013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7264-99F2-4400-9900-5BE3ECF16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66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05F2-F127-41F7-A670-8C4CC4E041EC}" type="datetimeFigureOut">
              <a:rPr lang="en-IN" smtClean="0"/>
              <a:t>29-01-2013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7264-99F2-4400-9900-5BE3ECF16D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250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05F2-F127-41F7-A670-8C4CC4E041EC}" type="datetimeFigureOut">
              <a:rPr lang="en-IN" smtClean="0"/>
              <a:t>29-01-2013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7264-99F2-4400-9900-5BE3ECF16D56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CAIRN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948246" y="116632"/>
            <a:ext cx="1066800" cy="7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8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>
                <a:latin typeface="Mistral" pitchFamily="66" charset="0"/>
              </a:rPr>
              <a:t>Smart Connect – </a:t>
            </a:r>
            <a:r>
              <a:rPr lang="en-US" sz="3200" dirty="0" smtClean="0">
                <a:latin typeface="+mj-lt"/>
              </a:rPr>
              <a:t>Supplier Portal Training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1475656" y="4323184"/>
            <a:ext cx="640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+mj-lt"/>
              </a:rPr>
              <a:t>Module 1 –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35170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"/>
    </mc:Choice>
    <mc:Fallback xmlns="">
      <p:transition spd="slow" advTm="25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99592" y="5589240"/>
            <a:ext cx="712879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The Purchase Order Tab displays a list of all the purchase orders/ Service Orders / Callout Orders released to you by Cairn, along with Release date and value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815916" y="2083120"/>
            <a:ext cx="1512168" cy="648072"/>
          </a:xfrm>
          <a:prstGeom prst="wedgeRoundRectCallout">
            <a:avLst>
              <a:gd name="adj1" fmla="val -201486"/>
              <a:gd name="adj2" fmla="val 136575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Please click on the link to access the PO details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576" y="2708920"/>
            <a:ext cx="2664296" cy="2592288"/>
          </a:xfrm>
          <a:prstGeom prst="roundRect">
            <a:avLst>
              <a:gd name="adj" fmla="val 8730"/>
            </a:avLst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4408" y="1268760"/>
            <a:ext cx="792088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68344" y="6624736"/>
            <a:ext cx="129614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* Based on sample data</a:t>
            </a:r>
            <a:endParaRPr lang="en-IN" sz="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8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0"/>
    </mc:Choice>
    <mc:Fallback xmlns="">
      <p:transition spd="slow" advTm="6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763688" y="1844824"/>
            <a:ext cx="1872208" cy="576064"/>
          </a:xfrm>
          <a:prstGeom prst="wedgeRoundRectCallout">
            <a:avLst>
              <a:gd name="adj1" fmla="val -62406"/>
              <a:gd name="adj2" fmla="val 12070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Click here to open a previously submitted confirmation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3568" y="2780928"/>
            <a:ext cx="936104" cy="1008112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4408" y="1268760"/>
            <a:ext cx="792088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668344" y="6624736"/>
            <a:ext cx="129614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* Based on sample data</a:t>
            </a:r>
            <a:endParaRPr lang="en-IN" sz="8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44208" y="1772816"/>
            <a:ext cx="1872208" cy="576064"/>
          </a:xfrm>
          <a:prstGeom prst="wedgeRoundRectCallout">
            <a:avLst>
              <a:gd name="adj1" fmla="val -62406"/>
              <a:gd name="adj2" fmla="val 12070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Status of a submitted confirmation can be seen here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6056" y="2780928"/>
            <a:ext cx="1584176" cy="1008112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9592" y="5589240"/>
            <a:ext cx="712879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The Confirmations Tab displays a list of all the Service confirmations submitted to Cairn along with the current status of the confirmation. Further details can be accessed by opening a confirmation</a:t>
            </a:r>
            <a:endParaRPr lang="en-IN" sz="12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4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0"/>
    </mc:Choice>
    <mc:Fallback xmlns="">
      <p:transition spd="slow" advTm="11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591222" y="3677042"/>
            <a:ext cx="1512168" cy="648072"/>
          </a:xfrm>
          <a:prstGeom prst="wedgeRoundRectCallout">
            <a:avLst>
              <a:gd name="adj1" fmla="val -104735"/>
              <a:gd name="adj2" fmla="val -11916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Click here to view the details of a GRN created by Cairn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2708920"/>
            <a:ext cx="1224136" cy="936104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4408" y="1268760"/>
            <a:ext cx="792088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668344" y="6624736"/>
            <a:ext cx="129614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* Based on sample data</a:t>
            </a:r>
            <a:endParaRPr lang="en-IN" sz="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9592" y="5589240"/>
            <a:ext cx="712879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The Goods Receipt Tab displays a list of all the Goods Receipt created by Cairn Further details can be accessed by opening a Goods Receipt.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51992" y="1772816"/>
            <a:ext cx="1224136" cy="216024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339752" y="2276872"/>
            <a:ext cx="1512168" cy="648072"/>
          </a:xfrm>
          <a:prstGeom prst="wedgeRoundRectCallout">
            <a:avLst>
              <a:gd name="adj1" fmla="val -65430"/>
              <a:gd name="adj2" fmla="val -90941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A Cancelled GRN can be viewed by clicking here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716016" y="1916832"/>
            <a:ext cx="1512168" cy="648072"/>
          </a:xfrm>
          <a:prstGeom prst="wedgeRoundRectCallout">
            <a:avLst>
              <a:gd name="adj1" fmla="val -144796"/>
              <a:gd name="adj2" fmla="val -5214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Any rejections/ return deliveries can be viewed here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39752" y="1772816"/>
            <a:ext cx="936104" cy="216024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6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5"/>
    </mc:Choice>
    <mc:Fallback xmlns="">
      <p:transition spd="slow" advTm="12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043608" y="5589240"/>
            <a:ext cx="712879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The </a:t>
            </a:r>
            <a:r>
              <a:rPr lang="en-US" sz="1200" dirty="0" smtClean="0">
                <a:solidFill>
                  <a:schemeClr val="accent2"/>
                </a:solidFill>
              </a:rPr>
              <a:t>Invoice status Tab </a:t>
            </a:r>
            <a:r>
              <a:rPr lang="en-US" sz="1200" dirty="0">
                <a:solidFill>
                  <a:schemeClr val="accent2"/>
                </a:solidFill>
              </a:rPr>
              <a:t>displays a list of all the </a:t>
            </a:r>
            <a:r>
              <a:rPr lang="en-US" sz="1200" dirty="0" smtClean="0">
                <a:solidFill>
                  <a:schemeClr val="accent2"/>
                </a:solidFill>
              </a:rPr>
              <a:t>Invoices received at the Cairn Invoice Processing BPO at Noida. The invoice can be searched by putting appropriate PO number, vendor invoice date (mandatory field) or Cairn Invoice number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256534" y="1916832"/>
            <a:ext cx="1512168" cy="648072"/>
          </a:xfrm>
          <a:prstGeom prst="wedgeRoundRectCallout">
            <a:avLst>
              <a:gd name="adj1" fmla="val -139505"/>
              <a:gd name="adj2" fmla="val 57209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1. Enter the Cairn PO number (if available)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4408" y="1268760"/>
            <a:ext cx="792088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68344" y="6624736"/>
            <a:ext cx="129614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* Based on sample data</a:t>
            </a:r>
            <a:endParaRPr lang="en-IN" sz="8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256534" y="2672916"/>
            <a:ext cx="1512168" cy="648072"/>
          </a:xfrm>
          <a:prstGeom prst="wedgeRoundRectCallout">
            <a:avLst>
              <a:gd name="adj1" fmla="val -88862"/>
              <a:gd name="adj2" fmla="val -27448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2. Enter the date range in which the invoice was raised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331640" y="3071232"/>
            <a:ext cx="1512168" cy="357768"/>
          </a:xfrm>
          <a:prstGeom prst="wedgeRoundRectCallout">
            <a:avLst>
              <a:gd name="adj1" fmla="val -95665"/>
              <a:gd name="adj2" fmla="val -10143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3. Click on execute</a:t>
            </a:r>
            <a:endParaRPr lang="en-IN" sz="12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2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6"/>
    </mc:Choice>
    <mc:Fallback xmlns="">
      <p:transition spd="slow" advTm="15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899592" y="5589240"/>
            <a:ext cx="712879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Document Search option can be used to directly access a PO/Service Confirmation / Shipment Notification / GRN on the Portal. Invoice cannot be searched here. (please go to invoice status tab to access an invoice)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635896" y="2564904"/>
            <a:ext cx="1512168" cy="648072"/>
          </a:xfrm>
          <a:prstGeom prst="wedgeRoundRectCallout">
            <a:avLst>
              <a:gd name="adj1" fmla="val -120608"/>
              <a:gd name="adj2" fmla="val -32739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1. Enter the document type to be searched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4408" y="1268760"/>
            <a:ext cx="792088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68344" y="6624736"/>
            <a:ext cx="129614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* Based on sample data</a:t>
            </a:r>
            <a:endParaRPr lang="en-IN" sz="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3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7"/>
    </mc:Choice>
    <mc:Fallback xmlns="">
      <p:transition spd="slow" advTm="7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244408" y="1268760"/>
            <a:ext cx="792088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68344" y="6624736"/>
            <a:ext cx="129614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* Based on sample data</a:t>
            </a:r>
            <a:endParaRPr lang="en-IN" sz="8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563888" y="2564904"/>
            <a:ext cx="1512168" cy="648072"/>
          </a:xfrm>
          <a:prstGeom prst="wedgeRoundRectCallout">
            <a:avLst>
              <a:gd name="adj1" fmla="val -120608"/>
              <a:gd name="adj2" fmla="val -32739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1. Enter the document type to be searched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9592" y="5589240"/>
            <a:ext cx="712879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Document Search option can be used to directly access a PO/Service Confirmation / Shipment Notification / GRN on the Portal. Invoice cannot be searched here. (please go to invoice status tab to access an invoice)</a:t>
            </a:r>
            <a:endParaRPr lang="en-IN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2"/>
    </mc:Choice>
    <mc:Fallback xmlns="">
      <p:transition spd="slow" advTm="301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244408" y="1268760"/>
            <a:ext cx="792088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68344" y="6624736"/>
            <a:ext cx="129614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* Based on sample data</a:t>
            </a:r>
            <a:endParaRPr lang="en-IN" sz="8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707904" y="4221088"/>
            <a:ext cx="1512168" cy="648072"/>
          </a:xfrm>
          <a:prstGeom prst="wedgeRoundRectCallout">
            <a:avLst>
              <a:gd name="adj1" fmla="val -131946"/>
              <a:gd name="adj2" fmla="val -5566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3. Cairn PO can be directly searched by entering here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835696" y="4581128"/>
            <a:ext cx="1512168" cy="648072"/>
          </a:xfrm>
          <a:prstGeom prst="wedgeRoundRectCallout">
            <a:avLst>
              <a:gd name="adj1" fmla="val -131946"/>
              <a:gd name="adj2" fmla="val -5566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4</a:t>
            </a:r>
            <a:r>
              <a:rPr lang="en-US" sz="1200" dirty="0" smtClean="0">
                <a:solidFill>
                  <a:schemeClr val="accent2"/>
                </a:solidFill>
              </a:rPr>
              <a:t>. Click on Find to search the document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635896" y="3356992"/>
            <a:ext cx="1512168" cy="648072"/>
          </a:xfrm>
          <a:prstGeom prst="wedgeRoundRectCallout">
            <a:avLst>
              <a:gd name="adj1" fmla="val -152355"/>
              <a:gd name="adj2" fmla="val -2921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2</a:t>
            </a:r>
            <a:r>
              <a:rPr lang="en-US" sz="1200" dirty="0" smtClean="0">
                <a:solidFill>
                  <a:schemeClr val="accent2"/>
                </a:solidFill>
              </a:rPr>
              <a:t>. Enter the smart connect reference number if available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9592" y="5589240"/>
            <a:ext cx="712879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Document Search option can be used to directly access a PO/Service Confirmation / Shipment Notification / GRN on the Portal. Invoice cannot be searched here. (please go to invoice status tab to access an invoice)</a:t>
            </a:r>
            <a:endParaRPr lang="en-IN" sz="12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10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4"/>
    </mc:Choice>
    <mc:Fallback xmlns="">
      <p:transition spd="slow" advTm="12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1835696" y="3429000"/>
            <a:ext cx="1944216" cy="648072"/>
          </a:xfrm>
          <a:prstGeom prst="wedgeRoundRectCallout">
            <a:avLst>
              <a:gd name="adj1" fmla="val -70720"/>
              <a:gd name="adj2" fmla="val -9976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System will return the searched document. Click here to view details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4408" y="1268760"/>
            <a:ext cx="792088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68344" y="6624736"/>
            <a:ext cx="129614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* Based on sample data</a:t>
            </a:r>
            <a:endParaRPr lang="en-IN" sz="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4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5"/>
    </mc:Choice>
    <mc:Fallback xmlns="">
      <p:transition spd="slow" advTm="5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391272" y="2924944"/>
            <a:ext cx="276490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Details of the searched Document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44408" y="1268760"/>
            <a:ext cx="792088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668344" y="6624736"/>
            <a:ext cx="129614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* Based on sample data</a:t>
            </a:r>
            <a:endParaRPr lang="en-IN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8"/>
    </mc:Choice>
    <mc:Fallback xmlns="">
      <p:transition spd="slow" advTm="222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5292080" y="4582254"/>
            <a:ext cx="3240360" cy="648072"/>
          </a:xfrm>
          <a:prstGeom prst="wedgeRoundRectCallout">
            <a:avLst>
              <a:gd name="adj1" fmla="val -72938"/>
              <a:gd name="adj2" fmla="val 3251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Incase you still face some issues in navigating the system please feel free to write to us / call us on the details provided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4408" y="1268760"/>
            <a:ext cx="792088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68344" y="6624736"/>
            <a:ext cx="129614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* Based on sample data</a:t>
            </a:r>
            <a:endParaRPr lang="en-IN" sz="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6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5"/>
    </mc:Choice>
    <mc:Fallback xmlns="">
      <p:transition spd="slow" advTm="6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/>
          <a:lstStyle/>
          <a:p>
            <a:r>
              <a:rPr lang="en-US" sz="2400" dirty="0" smtClean="0"/>
              <a:t>Cairn India has launched the ‘Smart Suite’ of solutions to enable better integration with its partners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20" y="2585938"/>
            <a:ext cx="8638442" cy="5105400"/>
          </a:xfrm>
        </p:spPr>
        <p:txBody>
          <a:bodyPr/>
          <a:lstStyle/>
          <a:p>
            <a:endParaRPr lang="en-US" sz="3200" b="1" dirty="0" smtClean="0">
              <a:latin typeface="Mistral" pitchFamily="66" charset="0"/>
            </a:endParaRPr>
          </a:p>
          <a:p>
            <a:r>
              <a:rPr lang="en-US" sz="3200" b="1" dirty="0" smtClean="0">
                <a:latin typeface="Mistral" pitchFamily="66" charset="0"/>
              </a:rPr>
              <a:t>Smart Source </a:t>
            </a:r>
            <a:r>
              <a:rPr lang="en-US" b="1" dirty="0" smtClean="0">
                <a:latin typeface="+mn-lt"/>
              </a:rPr>
              <a:t>(Launched on 14</a:t>
            </a:r>
            <a:r>
              <a:rPr lang="en-US" b="1" baseline="30000" dirty="0" smtClean="0">
                <a:latin typeface="+mn-lt"/>
              </a:rPr>
              <a:t>th</a:t>
            </a:r>
            <a:r>
              <a:rPr lang="en-US" b="1" dirty="0" smtClean="0">
                <a:latin typeface="+mn-lt"/>
              </a:rPr>
              <a:t> August 2012)</a:t>
            </a:r>
            <a:endParaRPr lang="en-US" sz="2400" b="1" dirty="0" smtClean="0">
              <a:latin typeface="+mn-lt"/>
            </a:endParaRPr>
          </a:p>
          <a:p>
            <a:pPr marL="0" indent="0">
              <a:buNone/>
            </a:pPr>
            <a:r>
              <a:rPr lang="en-US" sz="1800" dirty="0" smtClean="0">
                <a:latin typeface="+mn-lt"/>
              </a:rPr>
              <a:t>A web-platform for conducting sourcing and tendering activities, enabling online submission of bids by suppliers and online evaluation of bids by Cairn</a:t>
            </a:r>
          </a:p>
          <a:p>
            <a:pPr marL="0" indent="0">
              <a:buNone/>
            </a:pPr>
            <a:endParaRPr lang="en-US" sz="1800" b="1" dirty="0">
              <a:latin typeface="+mn-lt"/>
            </a:endParaRPr>
          </a:p>
          <a:p>
            <a:pPr marL="0" indent="0">
              <a:buNone/>
            </a:pPr>
            <a:endParaRPr lang="en-US" sz="1800" b="1" dirty="0" smtClean="0">
              <a:latin typeface="+mn-lt"/>
            </a:endParaRPr>
          </a:p>
          <a:p>
            <a:pPr lvl="0"/>
            <a:r>
              <a:rPr lang="en-US" sz="3200" b="1" dirty="0">
                <a:latin typeface="Mistral" pitchFamily="66" charset="0"/>
              </a:rPr>
              <a:t>Smart </a:t>
            </a:r>
            <a:r>
              <a:rPr lang="en-US" sz="3200" b="1" dirty="0" smtClean="0">
                <a:latin typeface="Mistral" pitchFamily="66" charset="0"/>
              </a:rPr>
              <a:t>Connect </a:t>
            </a:r>
            <a:r>
              <a:rPr lang="en-US" b="1" dirty="0" smtClean="0"/>
              <a:t>(Launched on 18</a:t>
            </a:r>
            <a:r>
              <a:rPr lang="en-US" b="1" baseline="30000" dirty="0" smtClean="0"/>
              <a:t>th</a:t>
            </a:r>
            <a:r>
              <a:rPr lang="en-US" b="1" dirty="0" smtClean="0"/>
              <a:t> December </a:t>
            </a:r>
            <a:r>
              <a:rPr lang="en-US" b="1" dirty="0"/>
              <a:t>2012)</a:t>
            </a:r>
          </a:p>
          <a:p>
            <a:pPr marL="0" lvl="0" indent="0">
              <a:buNone/>
            </a:pPr>
            <a:r>
              <a:rPr lang="en-US" sz="1800" dirty="0"/>
              <a:t>A web based portal for our business partners to simplify transactions, automate order execution and accelerate payment processes for goods and services</a:t>
            </a:r>
          </a:p>
          <a:p>
            <a:pPr marL="0" indent="0">
              <a:buNone/>
            </a:pPr>
            <a:endParaRPr lang="en-US" sz="2800" b="1" dirty="0" smtClean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9"/>
    </mc:Choice>
    <mc:Fallback xmlns="">
      <p:transition spd="slow" advTm="577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n-US" sz="3200" b="1" i="1" dirty="0" smtClean="0"/>
              <a:t>Thank You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243490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0"/>
    </mc:Choice>
    <mc:Fallback xmlns="">
      <p:transition spd="slow" advTm="31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sz="2400" dirty="0" smtClean="0"/>
              <a:t>Cairn </a:t>
            </a:r>
            <a:r>
              <a:rPr lang="en-US" sz="3200" b="1" dirty="0">
                <a:solidFill>
                  <a:srgbClr val="3366FF"/>
                </a:solidFill>
                <a:latin typeface="Mistral" pitchFamily="66" charset="0"/>
              </a:rPr>
              <a:t>Smart Connect- </a:t>
            </a:r>
            <a:r>
              <a:rPr lang="en-US" sz="2400" dirty="0" smtClean="0"/>
              <a:t>Benefits to Suppliers</a:t>
            </a:r>
            <a:endParaRPr lang="en-IN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370656" y="2325960"/>
            <a:ext cx="8305800" cy="4343400"/>
          </a:xfrm>
          <a:prstGeom prst="roundRect">
            <a:avLst>
              <a:gd name="adj" fmla="val 5453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tx2"/>
                </a:solidFill>
              </a:rPr>
              <a:t>We expect the following benefits </a:t>
            </a:r>
            <a:r>
              <a:rPr lang="en-US" b="1" dirty="0">
                <a:solidFill>
                  <a:schemeClr val="tx2"/>
                </a:solidFill>
              </a:rPr>
              <a:t>to Suppliers from the Smart </a:t>
            </a:r>
            <a:r>
              <a:rPr lang="en-US" b="1" dirty="0" smtClean="0">
                <a:solidFill>
                  <a:schemeClr val="tx2"/>
                </a:solidFill>
              </a:rPr>
              <a:t>Connect system :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b="1" u="sng" dirty="0" smtClean="0">
                <a:solidFill>
                  <a:schemeClr val="tx2"/>
                </a:solidFill>
              </a:rPr>
              <a:t>Faster Supplier Payment Processing</a:t>
            </a:r>
          </a:p>
          <a:p>
            <a:pPr marL="909638" indent="-117475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</a:rPr>
              <a:t>Real time GRN/SES notifications to suppliers</a:t>
            </a:r>
          </a:p>
          <a:p>
            <a:pPr marL="909638" lvl="0" indent="-117475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</a:rPr>
              <a:t>Regular payment status update to suppliers</a:t>
            </a:r>
          </a:p>
          <a:p>
            <a:pPr marL="117475" lvl="0" indent="-117475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b="1" u="sng" dirty="0" smtClean="0">
                <a:solidFill>
                  <a:schemeClr val="tx2"/>
                </a:solidFill>
              </a:rPr>
              <a:t>Greater Information Visibility</a:t>
            </a:r>
          </a:p>
          <a:p>
            <a:pPr marL="909638" lvl="0" indent="-117475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</a:rPr>
              <a:t>Real time intimation of POs / Callouts to suppliers</a:t>
            </a:r>
          </a:p>
          <a:p>
            <a:pPr marL="909638" lvl="0" indent="-117475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</a:rPr>
              <a:t>Advanced dispatch &amp; service information from Suppliers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b="1" u="sng" dirty="0" smtClean="0">
                <a:solidFill>
                  <a:schemeClr val="tx2"/>
                </a:solidFill>
              </a:rPr>
              <a:t>Improved Functionality &amp; Ease of transactions</a:t>
            </a:r>
          </a:p>
          <a:p>
            <a:pPr marL="909638" lvl="0" indent="-117475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Simple web-enabled interface to carry out all key transactions</a:t>
            </a:r>
          </a:p>
          <a:p>
            <a:pPr marL="909638" lvl="0" indent="-117475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Online </a:t>
            </a:r>
            <a:r>
              <a:rPr lang="en-US" sz="1600" b="1" dirty="0">
                <a:solidFill>
                  <a:schemeClr val="tx2"/>
                </a:solidFill>
              </a:rPr>
              <a:t>document submission for related </a:t>
            </a:r>
            <a:r>
              <a:rPr lang="en-US" sz="1600" b="1" dirty="0" smtClean="0">
                <a:solidFill>
                  <a:schemeClr val="tx2"/>
                </a:solidFill>
              </a:rPr>
              <a:t>activities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70656" y="1563960"/>
            <a:ext cx="1905000" cy="45720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PO Visibility</a:t>
            </a:r>
          </a:p>
        </p:txBody>
      </p:sp>
      <p:sp>
        <p:nvSpPr>
          <p:cNvPr id="4" name="Chevron 3"/>
          <p:cNvSpPr/>
          <p:nvPr/>
        </p:nvSpPr>
        <p:spPr>
          <a:xfrm>
            <a:off x="2275656" y="1563960"/>
            <a:ext cx="2133600" cy="4572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Advanced Notification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4561656" y="1563960"/>
            <a:ext cx="1981200" cy="4572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GRN / SES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695256" y="1563960"/>
            <a:ext cx="1981200" cy="4572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Invoice Payment Status</a:t>
            </a:r>
            <a:endParaRPr lang="en-US" sz="1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5"/>
    </mc:Choice>
    <mc:Fallback xmlns="">
      <p:transition spd="slow" advTm="1270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210617"/>
              </p:ext>
            </p:extLst>
          </p:nvPr>
        </p:nvGraphicFramePr>
        <p:xfrm>
          <a:off x="282820" y="1122718"/>
          <a:ext cx="8556380" cy="5582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654"/>
                <a:gridCol w="7298726"/>
              </a:tblGrid>
              <a:tr h="36787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Benefits</a:t>
                      </a:r>
                      <a:endParaRPr lang="en-I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Key Functionalities / changes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to existing process</a:t>
                      </a:r>
                      <a:endParaRPr lang="en-I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/>
                </a:tc>
              </a:tr>
              <a:tr h="127358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Visibility</a:t>
                      </a:r>
                      <a:endParaRPr lang="en-IN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0" hangingPunct="1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 / Callouts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released in SAP to be made 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visible to the suppliers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 Portal</a:t>
                      </a:r>
                    </a:p>
                    <a:p>
                      <a:pPr marL="85725" indent="-85725" algn="l" defTabSz="914400" rtl="0" eaLnBrk="1" latinLnBrk="0" hangingPunct="1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Any 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amendment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 the PO to be 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auto replicated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 portal</a:t>
                      </a:r>
                    </a:p>
                    <a:p>
                      <a:pPr marL="85725" indent="-85725" algn="l" defTabSz="914400" rtl="0" eaLnBrk="1" latinLnBrk="0" hangingPunct="1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Contracts will not be transferred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through the Portal</a:t>
                      </a:r>
                    </a:p>
                    <a:p>
                      <a:pPr marL="85725" indent="-85725" algn="l" defTabSz="914400" rtl="0" eaLnBrk="1" latinLnBrk="0" hangingPunct="1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Upfront callout / limit PO / purchase order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mandatory for subsequent steps</a:t>
                      </a: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1380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Material Supply</a:t>
                      </a:r>
                      <a:endParaRPr lang="en-IN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 Materials Suppliers to submit 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Advance Shipment Notification (ASN)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on Portal including documents required with material delivery</a:t>
                      </a:r>
                    </a:p>
                    <a:p>
                      <a:pPr marL="85725" indent="-85725" algn="l" defTabSz="914400" rtl="0" eaLnBrk="1" latinLnBrk="0" hangingPunct="1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GRN creation notification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be provided to suppliers on real-time basis</a:t>
                      </a: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13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Service Execution</a:t>
                      </a:r>
                      <a:endParaRPr lang="en-IN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0" hangingPunct="1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 services, suppliers to submit 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Service notification on portal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along with scanned copy of field ticket confirmations</a:t>
                      </a:r>
                    </a:p>
                    <a:p>
                      <a:pPr marL="85725" indent="-85725" algn="l" defTabSz="914400" rtl="0" eaLnBrk="1" latinLnBrk="0" hangingPunct="1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Users can 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fully approve or reject the Service notification 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which automatically creates SES in SAP</a:t>
                      </a: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1380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Payment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en-IN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0" hangingPunct="1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Payment status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updates to be available to 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all Suppliers</a:t>
                      </a:r>
                    </a:p>
                    <a:p>
                      <a:pPr marL="85725" indent="-85725" algn="l" defTabSz="914400" rtl="0" eaLnBrk="1" latinLnBrk="0" hangingPunct="1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Invoice Status to be updated to suppliers on regular basis</a:t>
                      </a:r>
                    </a:p>
                    <a:p>
                      <a:pPr marL="85725" indent="-85725" algn="l" defTabSz="914400" rtl="0" eaLnBrk="1" latinLnBrk="0" hangingPunct="1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Cases where vendor action required actual reason visible to suppliers</a:t>
                      </a:r>
                      <a:endParaRPr lang="en-IN" sz="120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282820" y="184249"/>
            <a:ext cx="768887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r>
              <a:rPr lang="en-US" sz="2400" dirty="0" smtClean="0"/>
              <a:t>                             Key Functionalities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1170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20"/>
    </mc:Choice>
    <mc:Fallback xmlns="">
      <p:transition spd="slow" advTm="2212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Navigation on Portal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41944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2"/>
    </mc:Choice>
    <mc:Fallback xmlns="">
      <p:transition spd="slow" advTm="237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007604" y="2060848"/>
            <a:ext cx="712879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Suppliers can access the Supplier Corner section on Cairn India Website to access all relevant information around working with Cairn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635896" y="4477670"/>
            <a:ext cx="1512168" cy="648072"/>
          </a:xfrm>
          <a:prstGeom prst="wedgeRoundRectCallout">
            <a:avLst>
              <a:gd name="adj1" fmla="val 155284"/>
              <a:gd name="adj2" fmla="val 14010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Click on Supplier Corner Tab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88224" y="5229200"/>
            <a:ext cx="1512168" cy="648072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8344" y="6624736"/>
            <a:ext cx="129614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* Based on sample data</a:t>
            </a:r>
            <a:endParaRPr lang="en-IN" sz="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75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9"/>
    </mc:Choice>
    <mc:Fallback xmlns="">
      <p:transition spd="slow" advTm="4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259632" y="5301208"/>
            <a:ext cx="712879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All Existing suppliers with Smart Connect logins can access the system through the Smart Connect Login link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139952" y="2924944"/>
            <a:ext cx="2952328" cy="936104"/>
          </a:xfrm>
          <a:prstGeom prst="wedgeRoundRectCallout">
            <a:avLst>
              <a:gd name="adj1" fmla="val -112167"/>
              <a:gd name="adj2" fmla="val 48391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2"/>
                </a:solidFill>
              </a:rPr>
              <a:t>Please click on Smart Connect Login link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2"/>
                </a:solidFill>
              </a:rPr>
              <a:t>User Manuals and FAQs can be accessed through the next link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9592" y="3573016"/>
            <a:ext cx="1368152" cy="432048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44408" y="1268760"/>
            <a:ext cx="792088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668344" y="6624736"/>
            <a:ext cx="129614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* Based on sample data</a:t>
            </a:r>
            <a:endParaRPr lang="en-IN" sz="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8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6"/>
    </mc:Choice>
    <mc:Fallback xmlns="">
      <p:transition spd="slow" advTm="9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899592" y="5445224"/>
            <a:ext cx="741682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You will be directed to this page to access the Portal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660232" y="1628800"/>
            <a:ext cx="2088232" cy="648072"/>
          </a:xfrm>
          <a:prstGeom prst="wedgeRoundRectCallout">
            <a:avLst>
              <a:gd name="adj1" fmla="val -77466"/>
              <a:gd name="adj2" fmla="val 66028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Please enter the login id and password provided to you by the Smart Connect Team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83968" y="2276872"/>
            <a:ext cx="1944216" cy="504056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44408" y="1268760"/>
            <a:ext cx="792088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668344" y="6624736"/>
            <a:ext cx="129614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* Based on sample data</a:t>
            </a:r>
            <a:endParaRPr lang="en-IN" sz="8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868144" y="3104964"/>
            <a:ext cx="3008664" cy="756084"/>
          </a:xfrm>
          <a:prstGeom prst="wedgeRoundRectCallout">
            <a:avLst>
              <a:gd name="adj1" fmla="val -69370"/>
              <a:gd name="adj2" fmla="val -68012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Incase you have forgotten your password the same can be reset by clicking here. The new password will be sent to your registered email id</a:t>
            </a:r>
            <a:endParaRPr lang="en-IN" sz="12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8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0"/>
    </mc:Choice>
    <mc:Fallback xmlns="">
      <p:transition spd="slow" advTm="8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1547664" y="5589240"/>
            <a:ext cx="712879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Upon successful submission of login details you will be directed to your home page on the Smart Connect Portal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516216" y="2348880"/>
            <a:ext cx="2160240" cy="648072"/>
          </a:xfrm>
          <a:prstGeom prst="wedgeRoundRectCallout">
            <a:avLst>
              <a:gd name="adj1" fmla="val -125445"/>
              <a:gd name="adj2" fmla="val -11387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All relevant information can be accessed by clicking on the respective tabs above</a:t>
            </a:r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1410468"/>
            <a:ext cx="6120680" cy="506364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4408" y="1268760"/>
            <a:ext cx="792088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668344" y="6624736"/>
            <a:ext cx="129614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* Based on sample data</a:t>
            </a:r>
            <a:endParaRPr lang="en-IN" sz="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5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2"/>
    </mc:Choice>
    <mc:Fallback xmlns="">
      <p:transition spd="slow" advTm="8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2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9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8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689CF1F533141A44F0588DD6F7BC4" ma:contentTypeVersion="1" ma:contentTypeDescription="Create a new document." ma:contentTypeScope="" ma:versionID="fe4dd0cf281f00a105d79f315adb408c">
  <xsd:schema xmlns:xsd="http://www.w3.org/2001/XMLSchema" xmlns:xs="http://www.w3.org/2001/XMLSchema" xmlns:p="http://schemas.microsoft.com/office/2006/metadata/properties" xmlns:ns2="9e48f1da-2cd1-43f8-84c5-2a40a578ee49" targetNamespace="http://schemas.microsoft.com/office/2006/metadata/properties" ma:root="true" ma:fieldsID="b80efd70118b7e0ddb8172727d5c7c92" ns2:_="">
    <xsd:import namespace="9e48f1da-2cd1-43f8-84c5-2a40a578ee4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8f1da-2cd1-43f8-84c5-2a40a578ee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5A7A4F-2ACD-486F-9671-C9EACD81FA29}"/>
</file>

<file path=customXml/itemProps2.xml><?xml version="1.0" encoding="utf-8"?>
<ds:datastoreItem xmlns:ds="http://schemas.openxmlformats.org/officeDocument/2006/customXml" ds:itemID="{B5BE7224-5B13-422F-974E-DDD7ABFC3D4C}"/>
</file>

<file path=customXml/itemProps3.xml><?xml version="1.0" encoding="utf-8"?>
<ds:datastoreItem xmlns:ds="http://schemas.openxmlformats.org/officeDocument/2006/customXml" ds:itemID="{4A492CC1-CE87-49B7-88AE-5AFBF7ACC9C9}"/>
</file>

<file path=docProps/app.xml><?xml version="1.0" encoding="utf-8"?>
<Properties xmlns="http://schemas.openxmlformats.org/officeDocument/2006/extended-properties" xmlns:vt="http://schemas.openxmlformats.org/officeDocument/2006/docPropsVTypes">
  <TotalTime>6593</TotalTime>
  <Words>976</Words>
  <Application>Microsoft Office PowerPoint</Application>
  <PresentationFormat>On-screen Show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Cairn India has launched the ‘Smart Suite’ of solutions to enable better integration with its partners</vt:lpstr>
      <vt:lpstr>Cairn Smart Connect- Benefits to Suppliers</vt:lpstr>
      <vt:lpstr>PowerPoint Presentation</vt:lpstr>
      <vt:lpstr>Navigation on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Accenture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shashank.a.dixit</dc:creator>
  <cp:lastModifiedBy>shivam.kataria</cp:lastModifiedBy>
  <cp:revision>14</cp:revision>
  <dcterms:created xsi:type="dcterms:W3CDTF">2013-01-23T17:21:57Z</dcterms:created>
  <dcterms:modified xsi:type="dcterms:W3CDTF">2013-01-29T08:07:01Z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0x010100A71689CF1F533141A44F0588DD6F7BC4</vt:lpwstr>
  </property>
</Properties>
</file>